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01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9699F-2B90-4E1F-BF69-D4E3BD7C2DFB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047AF-64A5-4968-9A2F-94812BA7D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9699F-2B90-4E1F-BF69-D4E3BD7C2DFB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047AF-64A5-4968-9A2F-94812BA7D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9699F-2B90-4E1F-BF69-D4E3BD7C2DFB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047AF-64A5-4968-9A2F-94812BA7D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9699F-2B90-4E1F-BF69-D4E3BD7C2DFB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047AF-64A5-4968-9A2F-94812BA7D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9699F-2B90-4E1F-BF69-D4E3BD7C2DFB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047AF-64A5-4968-9A2F-94812BA7D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9699F-2B90-4E1F-BF69-D4E3BD7C2DFB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047AF-64A5-4968-9A2F-94812BA7D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9699F-2B90-4E1F-BF69-D4E3BD7C2DFB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047AF-64A5-4968-9A2F-94812BA7D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9699F-2B90-4E1F-BF69-D4E3BD7C2DFB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047AF-64A5-4968-9A2F-94812BA7D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9699F-2B90-4E1F-BF69-D4E3BD7C2DFB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047AF-64A5-4968-9A2F-94812BA7D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9699F-2B90-4E1F-BF69-D4E3BD7C2DFB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047AF-64A5-4968-9A2F-94812BA7D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9699F-2B90-4E1F-BF69-D4E3BD7C2DFB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047AF-64A5-4968-9A2F-94812BA7D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9699F-2B90-4E1F-BF69-D4E3BD7C2DFB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047AF-64A5-4968-9A2F-94812BA7D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26876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/>
              <a:t>Обновление содержания общего образования в соответствии с ФГОС ООО (2021)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Русакова Анна Владимировна, учитель химии </a:t>
            </a:r>
            <a:endParaRPr lang="ru-RU" dirty="0" smtClean="0"/>
          </a:p>
          <a:p>
            <a:r>
              <a:rPr lang="ru-RU" dirty="0" smtClean="0"/>
              <a:t>МАОУ </a:t>
            </a:r>
            <a:r>
              <a:rPr lang="ru-RU" dirty="0"/>
              <a:t>гимназии № 1 города Тюмени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err="1" smtClean="0"/>
              <a:t>Практико</a:t>
            </a:r>
            <a:r>
              <a:rPr lang="ru-RU" sz="3600" dirty="0" smtClean="0"/>
              <a:t> – ориентированная направленность программы</a:t>
            </a:r>
            <a:endParaRPr lang="ru-RU" sz="36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187624" y="1844824"/>
          <a:ext cx="6768752" cy="3505200"/>
        </p:xfrm>
        <a:graphic>
          <a:graphicData uri="http://schemas.openxmlformats.org/drawingml/2006/table">
            <a:tbl>
              <a:tblPr/>
              <a:tblGrid>
                <a:gridCol w="2553065"/>
                <a:gridCol w="2171159"/>
                <a:gridCol w="204452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Вид работы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Количество УМК Габриелян О.С.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Количество              ФГОС 2021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 класс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Демонстрации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Лабораторные опыты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Практические работы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6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 класс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Демонстрации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Лабораторные опыты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Практические работы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6 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Естественнонаучная грамотность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l="12524" t="32452" r="48470" b="34603"/>
          <a:stretch/>
        </p:blipFill>
        <p:spPr>
          <a:xfrm>
            <a:off x="323528" y="1484784"/>
            <a:ext cx="8568952" cy="492785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Требования к заданиям, формирующим ЕНГ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l="11744" t="44683" r="47214" b="34349"/>
          <a:stretch/>
        </p:blipFill>
        <p:spPr>
          <a:xfrm>
            <a:off x="0" y="1988840"/>
            <a:ext cx="9144000" cy="289295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Примеры заданий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Углекислый газ это оксид  углерода(IV). Его  используют в пищевой промышленности в значительных количествах для приготовления шипучих напитков, соды и мочевины. В промышленности углекислый газ образуется в различных процессах брожения, а также при обжиге известняка.  Для измерения количественного содержания углекислого газа в воздухе используется его реакция с гидроксидом кальция. </a:t>
            </a:r>
            <a:r>
              <a:rPr lang="ru-RU" sz="2000" dirty="0" smtClean="0"/>
              <a:t>Напишите </a:t>
            </a:r>
            <a:r>
              <a:rPr lang="ru-RU" sz="2000" dirty="0" smtClean="0"/>
              <a:t>уравнение этой реакции. Определите характер оксида углерода(IV</a:t>
            </a:r>
            <a:r>
              <a:rPr lang="ru-RU" sz="2000" dirty="0" smtClean="0"/>
              <a:t>).</a:t>
            </a:r>
          </a:p>
          <a:p>
            <a:r>
              <a:rPr lang="ru-RU" sz="2000" dirty="0" smtClean="0"/>
              <a:t>Сульфат меди(II)  — важнейшая из солей меди. Кристаллогидрат сульфата меди(II) называют медным купоросом. В сельском хозяйстве медный купорос применяется как антисептик и медно-серное удобрение. В промышленности эту соль применяют в производстве ацетатного волокна, а также используют в качестве фиксатора окраски и консерванта. Сульфат меди(II) в промышленности получают различными способами, например растворением оксида меди(II)  в серной кислоте. </a:t>
            </a:r>
            <a:r>
              <a:rPr lang="ru-RU" sz="2000" dirty="0" smtClean="0"/>
              <a:t> </a:t>
            </a:r>
            <a:r>
              <a:rPr lang="ru-RU" sz="2000" dirty="0" smtClean="0"/>
              <a:t>Напишите уравнение этой реакции. Определите характер оксида меди(II). </a:t>
            </a:r>
            <a:endParaRPr lang="ru-RU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Примеры заданий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Установлено, что за вегетационный период дерево, имеющее 10 кг листьев, может обезвредить без ущерба для него свыше 500 г сернистого газа и 250 г хлора. Рассчитайте, какое количество вещества указанных газов может обезвредить 5 таких деревьев.</a:t>
            </a:r>
          </a:p>
          <a:p>
            <a:r>
              <a:rPr lang="ru-RU" dirty="0" smtClean="0"/>
              <a:t>Определите массу воды, в которой нужно растворить 2 г селитры, чтобы получить раствор с массовой долей 0,1% для полива растений.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47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11275"/>
            <a:ext cx="8964488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/>
              <a:t>Введенные понятия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" y="1997074"/>
            <a:ext cx="8782050" cy="3304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Требования к результатам в категориях системно - деятельностного подхода.</a:t>
            </a:r>
            <a:endParaRPr lang="ru-RU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Детализация требований к результатам </a:t>
            </a:r>
            <a:r>
              <a:rPr lang="ru-RU" sz="3600" dirty="0" smtClean="0"/>
              <a:t>освоения ООП</a:t>
            </a: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52600"/>
            <a:ext cx="8640960" cy="376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Детализация требований к результатам </a:t>
            </a:r>
            <a:r>
              <a:rPr lang="ru-RU" sz="3600" dirty="0" smtClean="0"/>
              <a:t>освоения ООП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sz="3300" b="1" u="sng" dirty="0" smtClean="0"/>
              <a:t>Предметные результаты</a:t>
            </a:r>
            <a:r>
              <a:rPr lang="ru-RU" sz="3300" dirty="0" smtClean="0"/>
              <a:t> включают:</a:t>
            </a:r>
          </a:p>
          <a:p>
            <a:pPr marL="0" indent="182563">
              <a:lnSpc>
                <a:spcPct val="120000"/>
              </a:lnSpc>
            </a:pPr>
            <a:r>
              <a:rPr lang="ru-RU" sz="3300" dirty="0" smtClean="0"/>
              <a:t>у</a:t>
            </a:r>
            <a:r>
              <a:rPr lang="ru-RU" sz="3300" dirty="0" smtClean="0"/>
              <a:t>мения, специфические для данному предметной области,</a:t>
            </a:r>
          </a:p>
          <a:p>
            <a:pPr marL="0" indent="182563">
              <a:lnSpc>
                <a:spcPct val="120000"/>
              </a:lnSpc>
            </a:pPr>
            <a:r>
              <a:rPr lang="ru-RU" sz="3300" dirty="0" smtClean="0"/>
              <a:t>в</a:t>
            </a:r>
            <a:r>
              <a:rPr lang="ru-RU" sz="3300" dirty="0" smtClean="0"/>
              <a:t>иды деятельности по получению нового знания в рамках учебного предмета, его преобразованию и применению в учебных, учебно-проектных и социально-проектных ситуациях,</a:t>
            </a:r>
          </a:p>
          <a:p>
            <a:pPr marL="0" indent="182563">
              <a:lnSpc>
                <a:spcPct val="120000"/>
              </a:lnSpc>
            </a:pPr>
            <a:r>
              <a:rPr lang="ru-RU" sz="3300" dirty="0" smtClean="0"/>
              <a:t>ф</a:t>
            </a:r>
            <a:r>
              <a:rPr lang="ru-RU" sz="3300" dirty="0" smtClean="0"/>
              <a:t>ормирование научного мышления, научных представлений о ключевых теориях, типах и видах отношений,</a:t>
            </a:r>
          </a:p>
          <a:p>
            <a:pPr marL="0" indent="182563">
              <a:lnSpc>
                <a:spcPct val="120000"/>
              </a:lnSpc>
            </a:pPr>
            <a:r>
              <a:rPr lang="ru-RU" sz="3300" dirty="0" smtClean="0"/>
              <a:t>в</a:t>
            </a:r>
            <a:r>
              <a:rPr lang="ru-RU" sz="3300" dirty="0" smtClean="0"/>
              <a:t>ладение научной терминологией, ключевыми понятиями, методами и приемами.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300" b="1" dirty="0" smtClean="0"/>
              <a:t>По каждому предмету </a:t>
            </a:r>
            <a:r>
              <a:rPr lang="ru-RU" sz="3300" dirty="0" smtClean="0"/>
              <a:t>приведено </a:t>
            </a:r>
            <a:r>
              <a:rPr lang="ru-RU" sz="3300" dirty="0" smtClean="0">
                <a:solidFill>
                  <a:srgbClr val="0070C0"/>
                </a:solidFill>
              </a:rPr>
              <a:t>15 – 20 конкретизированных формулировок предметных результатов</a:t>
            </a:r>
            <a:r>
              <a:rPr lang="ru-RU" sz="3300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778098"/>
          </a:xfrm>
        </p:spPr>
        <p:txBody>
          <a:bodyPr>
            <a:noAutofit/>
          </a:bodyPr>
          <a:lstStyle/>
          <a:p>
            <a:r>
              <a:rPr lang="ru-RU" sz="3600" dirty="0" smtClean="0"/>
              <a:t>Конкретизация </a:t>
            </a:r>
            <a:r>
              <a:rPr lang="ru-RU" sz="3600" dirty="0" smtClean="0"/>
              <a:t>требований к </a:t>
            </a:r>
            <a:r>
              <a:rPr lang="ru-RU" sz="3600" dirty="0" smtClean="0"/>
              <a:t>результатам</a:t>
            </a:r>
            <a:endParaRPr lang="ru-RU" sz="36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3034680" cy="492941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ФГОС 2010</a:t>
            </a:r>
          </a:p>
          <a:p>
            <a:pPr>
              <a:buNone/>
            </a:pPr>
            <a:r>
              <a:rPr lang="ru-RU" sz="2000" dirty="0" smtClean="0"/>
              <a:t>Предметные результаты:</a:t>
            </a:r>
          </a:p>
          <a:p>
            <a:pPr>
              <a:buNone/>
            </a:pPr>
            <a:r>
              <a:rPr lang="ru-RU" sz="2000" dirty="0" smtClean="0"/>
              <a:t>1) формирование первоначальных систематизированных представлений о веществах, их превращениях и практическом применении; овладение понятийным аппаратом и символическим языком химии.</a:t>
            </a:r>
            <a:endParaRPr lang="ru-RU" sz="20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563888" y="1124744"/>
            <a:ext cx="5400600" cy="5616624"/>
          </a:xfrm>
        </p:spPr>
        <p:txBody>
          <a:bodyPr>
            <a:noAutofit/>
          </a:bodyPr>
          <a:lstStyle/>
          <a:p>
            <a:pPr marL="358775" indent="-331788"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ФГОС 2022</a:t>
            </a:r>
          </a:p>
          <a:p>
            <a:pPr marL="358775" indent="-331788">
              <a:buAutoNum type="arabicParenR"/>
            </a:pPr>
            <a:r>
              <a:rPr lang="ru-RU" sz="1900" dirty="0" smtClean="0"/>
              <a:t>представление о закономерностях и познаваемости явлений природы, понимание объективной значимости основ химической науки как области современного естествознания, компонента общей культуры  и практической деятельности человека в условиях современного общества; понимание места химии среди других естественных наук;</a:t>
            </a:r>
          </a:p>
          <a:p>
            <a:pPr marL="358775" indent="-331788">
              <a:buAutoNum type="arabicParenR"/>
            </a:pPr>
            <a:r>
              <a:rPr lang="ru-RU" sz="1900" dirty="0" smtClean="0"/>
              <a:t>2) владение основами понятийного аппарата и символического языка химии для составления формул неорганических веществ, уравнений химических реакций; владение основами химической номенклатуры и умение использовать ее для решения </a:t>
            </a:r>
            <a:r>
              <a:rPr lang="ru-RU" sz="1900" dirty="0" err="1" smtClean="0"/>
              <a:t>учебно</a:t>
            </a:r>
            <a:r>
              <a:rPr lang="ru-RU" sz="1900" dirty="0" smtClean="0"/>
              <a:t>– познавательных задач; умение использовать модели для объяснения строения атомов и молекул;</a:t>
            </a:r>
            <a:endParaRPr lang="ru-RU" sz="1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Сравнение рабочих  программ по ФГОС 2010 и ФГОС 2021.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556792"/>
            <a:ext cx="3528392" cy="5326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/>
              <a:t>УМК Габриелян О.С.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23928" y="1556792"/>
            <a:ext cx="4762872" cy="820688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/>
              <a:t>Проект рабочей программы.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8" y="2276872"/>
          <a:ext cx="2952328" cy="3122849"/>
        </p:xfrm>
        <a:graphic>
          <a:graphicData uri="http://schemas.openxmlformats.org/drawingml/2006/table">
            <a:tbl>
              <a:tblPr/>
              <a:tblGrid>
                <a:gridCol w="2232248"/>
                <a:gridCol w="720080"/>
              </a:tblGrid>
              <a:tr h="257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Тема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Часы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Введение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Атомы  химических элементов 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Простые вещества</a:t>
                      </a:r>
                      <a:r>
                        <a:rPr lang="ru-RU" sz="1600" b="0" i="0" u="none" strike="noStrike" spc="0" dirty="0">
                          <a:latin typeface="Times New Roman"/>
                          <a:ea typeface="MS Reference Sans Serif"/>
                          <a:cs typeface="Times New Roman"/>
                        </a:rPr>
                        <a:t> 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spc="0">
                          <a:latin typeface="Times New Roman"/>
                          <a:ea typeface="MS Reference Sans Serif"/>
                          <a:cs typeface="Times New Roman"/>
                        </a:rPr>
                        <a:t>5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2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Соединения  </a:t>
                      </a:r>
                      <a:r>
                        <a:rPr lang="ru-RU" sz="16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хими-ческих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элементов 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2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Изменения, </a:t>
                      </a:r>
                      <a:r>
                        <a:rPr lang="ru-RU" sz="16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происхо-дящие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 веществами</a:t>
                      </a:r>
                      <a:r>
                        <a:rPr lang="ru-RU" sz="1600" b="0" i="0" u="none" strike="noStrike" spc="0" dirty="0">
                          <a:latin typeface="Times New Roman"/>
                          <a:ea typeface="MS Reference Sans Serif"/>
                          <a:cs typeface="Times New Roman"/>
                        </a:rPr>
                        <a:t> 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6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Растворение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Свойства растворов электролитов</a:t>
                      </a:r>
                      <a:r>
                        <a:rPr lang="ru-RU" sz="1600" b="1" i="0" u="none" strike="noStrike" spc="0" dirty="0">
                          <a:latin typeface="Times New Roman"/>
                          <a:ea typeface="MS Reference Sans Serif"/>
                          <a:cs typeface="MS Reference Sans Serif"/>
                        </a:rPr>
                        <a:t> 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995935" y="2060848"/>
          <a:ext cx="4409653" cy="4304817"/>
        </p:xfrm>
        <a:graphic>
          <a:graphicData uri="http://schemas.openxmlformats.org/drawingml/2006/table">
            <a:tbl>
              <a:tblPr/>
              <a:tblGrid>
                <a:gridCol w="3600400"/>
                <a:gridCol w="809253"/>
              </a:tblGrid>
              <a:tr h="2681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Тема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Часы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1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Химия – важнейшая  область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естество-знания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 деятельности человека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1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Вещества и химические реакции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Воздух. Кислород. Оксиды.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77800" algn="ctr">
                        <a:lnSpc>
                          <a:spcPts val="985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endParaRPr lang="ru-RU" sz="16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indent="-177800" algn="ctr">
                        <a:lnSpc>
                          <a:spcPts val="985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0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Водород. Состав кислот и солей.</a:t>
                      </a: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77800" algn="ctr">
                        <a:lnSpc>
                          <a:spcPts val="985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endParaRPr lang="ru-RU" sz="16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indent="-177800" algn="ctr">
                        <a:lnSpc>
                          <a:spcPts val="985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0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Количественные отношения в химии.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0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Вода. Растворы. Основания.</a:t>
                      </a: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77800" algn="ctr">
                        <a:lnSpc>
                          <a:spcPts val="985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endParaRPr lang="ru-RU" sz="16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indent="-177800" algn="ctr">
                        <a:lnSpc>
                          <a:spcPts val="985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Основные классы неорганических соединений.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78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Периодический закон и периодическая система химических элементов Д. И. Менделеева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Строение атома.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0" indent="-177800" algn="ctr">
                        <a:lnSpc>
                          <a:spcPts val="985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endParaRPr lang="ru-RU" sz="16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R="12700" indent="-177800" algn="ctr">
                        <a:lnSpc>
                          <a:spcPts val="985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Химическая связь. 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ОВР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9552" y="587727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8 класс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Сравнение рабочих  программ по ФГОС 2010 и ФГОС 2021.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700808"/>
            <a:ext cx="3528392" cy="5326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/>
              <a:t>УМК Габриелян О.С.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67944" y="1700808"/>
            <a:ext cx="4762872" cy="820688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/>
              <a:t>     Проект </a:t>
            </a:r>
            <a:r>
              <a:rPr lang="ru-RU" sz="2400" dirty="0" smtClean="0"/>
              <a:t>рабочей программы.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8" y="2276872"/>
          <a:ext cx="3528392" cy="2636805"/>
        </p:xfrm>
        <a:graphic>
          <a:graphicData uri="http://schemas.openxmlformats.org/drawingml/2006/table">
            <a:tbl>
              <a:tblPr/>
              <a:tblGrid>
                <a:gridCol w="2808312"/>
                <a:gridCol w="720080"/>
              </a:tblGrid>
              <a:tr h="257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Тема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Часы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Общая характеристика химических элементов  и химических реакций </a:t>
                      </a:r>
                      <a:endParaRPr lang="ru-RU" sz="16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Металлы и их соединения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Неметаллы и их соединения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spc="0" dirty="0" smtClean="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2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Органические</a:t>
                      </a:r>
                      <a:r>
                        <a:rPr lang="ru-RU" sz="16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вещества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2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Обобщение знаний по химии за курс основной школы.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572000" y="2276872"/>
          <a:ext cx="3905597" cy="2885204"/>
        </p:xfrm>
        <a:graphic>
          <a:graphicData uri="http://schemas.openxmlformats.org/drawingml/2006/table">
            <a:tbl>
              <a:tblPr/>
              <a:tblGrid>
                <a:gridCol w="3188848"/>
                <a:gridCol w="716749"/>
              </a:tblGrid>
              <a:tr h="2681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Тема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Часы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1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Повторение и углубление знаний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1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Основные закономерности химических реакций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Электролитическая диссоциация. Реакции в растворах.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77800" algn="ctr">
                        <a:lnSpc>
                          <a:spcPts val="985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endParaRPr lang="ru-RU" sz="16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indent="-177800" algn="ctr">
                        <a:lnSpc>
                          <a:spcPts val="985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0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Неметаллы и их соединения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77800" algn="ctr">
                        <a:lnSpc>
                          <a:spcPts val="985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endParaRPr lang="ru-RU" sz="16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indent="-177800" algn="ctr">
                        <a:lnSpc>
                          <a:spcPts val="985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0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Металлы и их соединения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0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Вещества и материалы в жизни человека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77800" algn="ctr">
                        <a:lnSpc>
                          <a:spcPts val="985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endParaRPr lang="ru-RU" sz="16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indent="-177800" algn="ctr">
                        <a:lnSpc>
                          <a:spcPts val="985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9552" y="587727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9 класс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641</Words>
  <Application>Microsoft Office PowerPoint</Application>
  <PresentationFormat>Экран (4:3)</PresentationFormat>
  <Paragraphs>127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Обновление содержания общего образования в соответствии с ФГОС ООО (2021)</vt:lpstr>
      <vt:lpstr>Слайд 2</vt:lpstr>
      <vt:lpstr>Введенные понятия</vt:lpstr>
      <vt:lpstr>Требования к результатам в категориях системно - деятельностного подхода.</vt:lpstr>
      <vt:lpstr>Детализация требований к результатам освоения ООП</vt:lpstr>
      <vt:lpstr>Детализация требований к результатам освоения ООП</vt:lpstr>
      <vt:lpstr>Конкретизация требований к результатам</vt:lpstr>
      <vt:lpstr>Сравнение рабочих  программ по ФГОС 2010 и ФГОС 2021.</vt:lpstr>
      <vt:lpstr>Сравнение рабочих  программ по ФГОС 2010 и ФГОС 2021.</vt:lpstr>
      <vt:lpstr>Практико – ориентированная направленность программы</vt:lpstr>
      <vt:lpstr>Естественнонаучная грамотность</vt:lpstr>
      <vt:lpstr>Требования к заданиям, формирующим ЕНГ</vt:lpstr>
      <vt:lpstr>Примеры заданий</vt:lpstr>
      <vt:lpstr>Примеры заданий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Обновление содержания общего образования в соответствии с ФГОС ООО (2021)</dc:title>
  <dc:creator>Александр</dc:creator>
  <cp:lastModifiedBy>Александр</cp:lastModifiedBy>
  <cp:revision>24</cp:revision>
  <dcterms:created xsi:type="dcterms:W3CDTF">2022-03-23T15:24:59Z</dcterms:created>
  <dcterms:modified xsi:type="dcterms:W3CDTF">2022-03-24T12:34:04Z</dcterms:modified>
</cp:coreProperties>
</file>